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33CC33"/>
    <a:srgbClr val="55B7A4"/>
    <a:srgbClr val="3F14F8"/>
    <a:srgbClr val="0033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中等深淺樣式 3 - 輔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中等深淺樣式 3 - 輔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中等深淺樣式 3 - 輔色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00" autoAdjust="0"/>
  </p:normalViewPr>
  <p:slideViewPr>
    <p:cSldViewPr>
      <p:cViewPr varScale="1">
        <p:scale>
          <a:sx n="64" d="100"/>
          <a:sy n="64" d="100"/>
        </p:scale>
        <p:origin x="-138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6945-5A18-44B1-A659-52411BF0F4A2}" type="datetimeFigureOut">
              <a:rPr lang="zh-TW" altLang="en-US" smtClean="0"/>
              <a:pPr/>
              <a:t>2020/6/17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8BD7-69D4-4CBD-BB08-F59D7C1003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6945-5A18-44B1-A659-52411BF0F4A2}" type="datetimeFigureOut">
              <a:rPr lang="zh-TW" altLang="en-US" smtClean="0"/>
              <a:pPr/>
              <a:t>2020/6/17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8BD7-69D4-4CBD-BB08-F59D7C1003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6945-5A18-44B1-A659-52411BF0F4A2}" type="datetimeFigureOut">
              <a:rPr lang="zh-TW" altLang="en-US" smtClean="0"/>
              <a:pPr/>
              <a:t>2020/6/17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8BD7-69D4-4CBD-BB08-F59D7C1003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6945-5A18-44B1-A659-52411BF0F4A2}" type="datetimeFigureOut">
              <a:rPr lang="zh-TW" altLang="en-US" smtClean="0"/>
              <a:pPr/>
              <a:t>2020/6/17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8BD7-69D4-4CBD-BB08-F59D7C1003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6945-5A18-44B1-A659-52411BF0F4A2}" type="datetimeFigureOut">
              <a:rPr lang="zh-TW" altLang="en-US" smtClean="0"/>
              <a:pPr/>
              <a:t>2020/6/17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8BD7-69D4-4CBD-BB08-F59D7C1003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6945-5A18-44B1-A659-52411BF0F4A2}" type="datetimeFigureOut">
              <a:rPr lang="zh-TW" altLang="en-US" smtClean="0"/>
              <a:pPr/>
              <a:t>2020/6/17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8BD7-69D4-4CBD-BB08-F59D7C1003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6945-5A18-44B1-A659-52411BF0F4A2}" type="datetimeFigureOut">
              <a:rPr lang="zh-TW" altLang="en-US" smtClean="0"/>
              <a:pPr/>
              <a:t>2020/6/17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8BD7-69D4-4CBD-BB08-F59D7C1003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6945-5A18-44B1-A659-52411BF0F4A2}" type="datetimeFigureOut">
              <a:rPr lang="zh-TW" altLang="en-US" smtClean="0"/>
              <a:pPr/>
              <a:t>2020/6/17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8BD7-69D4-4CBD-BB08-F59D7C1003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6945-5A18-44B1-A659-52411BF0F4A2}" type="datetimeFigureOut">
              <a:rPr lang="zh-TW" altLang="en-US" smtClean="0"/>
              <a:pPr/>
              <a:t>2020/6/17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8BD7-69D4-4CBD-BB08-F59D7C1003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6945-5A18-44B1-A659-52411BF0F4A2}" type="datetimeFigureOut">
              <a:rPr lang="zh-TW" altLang="en-US" smtClean="0"/>
              <a:pPr/>
              <a:t>2020/6/17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8BD7-69D4-4CBD-BB08-F59D7C1003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6945-5A18-44B1-A659-52411BF0F4A2}" type="datetimeFigureOut">
              <a:rPr lang="zh-TW" altLang="en-US" smtClean="0"/>
              <a:pPr/>
              <a:t>2020/6/17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8BD7-69D4-4CBD-BB08-F59D7C1003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D6945-5A18-44B1-A659-52411BF0F4A2}" type="datetimeFigureOut">
              <a:rPr lang="zh-TW" altLang="en-US" smtClean="0"/>
              <a:pPr/>
              <a:t>2020/6/17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C8BD7-69D4-4CBD-BB08-F59D7C1003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79712" y="188640"/>
            <a:ext cx="5040560" cy="50405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zh-TW" altLang="en-US" sz="2800" dirty="0" smtClean="0"/>
              <a:t>新制買賣案件申報及處理流程</a:t>
            </a:r>
            <a:endParaRPr lang="zh-TW" altLang="en-US" sz="28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323528" y="764704"/>
          <a:ext cx="4176464" cy="5646035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720080"/>
                <a:gridCol w="1224136"/>
                <a:gridCol w="1080120"/>
                <a:gridCol w="1152128"/>
              </a:tblGrid>
              <a:tr h="407288">
                <a:tc gridSpan="4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A2</a:t>
                      </a:r>
                      <a:r>
                        <a:rPr lang="zh-TW" altLang="en-US" sz="1600" dirty="0" smtClean="0"/>
                        <a:t>案件：線上填寫，紙本送件</a:t>
                      </a:r>
                      <a:endParaRPr lang="zh-TW" alt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1279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申報人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線上申報系統</a:t>
                      </a:r>
                      <a:endParaRPr lang="en-US" altLang="zh-TW" sz="1200" dirty="0" smtClean="0"/>
                    </a:p>
                    <a:p>
                      <a:pPr algn="ctr"/>
                      <a:r>
                        <a:rPr lang="zh-TW" altLang="en-US" sz="1200" dirty="0" smtClean="0"/>
                        <a:t>申報端</a:t>
                      </a:r>
                      <a:r>
                        <a:rPr lang="en-US" altLang="zh-TW" sz="1200" dirty="0" smtClean="0"/>
                        <a:t>CAP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地政事務所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地政整合系統</a:t>
                      </a:r>
                      <a:endParaRPr lang="zh-TW" altLang="en-US" sz="1200" dirty="0"/>
                    </a:p>
                  </a:txBody>
                  <a:tcPr anchor="ctr"/>
                </a:tc>
              </a:tr>
              <a:tr h="4781547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矩形圖說文字 38"/>
          <p:cNvSpPr/>
          <p:nvPr/>
        </p:nvSpPr>
        <p:spPr>
          <a:xfrm>
            <a:off x="395536" y="1988840"/>
            <a:ext cx="576064" cy="432048"/>
          </a:xfrm>
          <a:prstGeom prst="wedgeRectCallout">
            <a:avLst>
              <a:gd name="adj1" fmla="val 81825"/>
              <a:gd name="adj2" fmla="val 18791"/>
            </a:avLst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開始申報</a:t>
            </a:r>
            <a:endParaRPr lang="zh-TW" altLang="en-US" sz="12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0" name="矩形圖說文字 39"/>
          <p:cNvSpPr/>
          <p:nvPr/>
        </p:nvSpPr>
        <p:spPr>
          <a:xfrm>
            <a:off x="1115616" y="1844824"/>
            <a:ext cx="936104" cy="936104"/>
          </a:xfrm>
          <a:prstGeom prst="wedgeRectCallout">
            <a:avLst>
              <a:gd name="adj1" fmla="val -22490"/>
              <a:gd name="adj2" fmla="val 78560"/>
            </a:avLst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不動產買賣案件資訊申報</a:t>
            </a:r>
            <a:endParaRPr lang="zh-TW" altLang="en-US" sz="12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1" name="矩形圖說文字 40"/>
          <p:cNvSpPr/>
          <p:nvPr/>
        </p:nvSpPr>
        <p:spPr>
          <a:xfrm>
            <a:off x="1115616" y="3068960"/>
            <a:ext cx="1008112" cy="1152128"/>
          </a:xfrm>
          <a:prstGeom prst="wedgeRectCallout">
            <a:avLst>
              <a:gd name="adj1" fmla="val -17521"/>
              <a:gd name="adj2" fmla="val 74701"/>
            </a:avLst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送件取得</a:t>
            </a:r>
            <a:endParaRPr lang="en-US" altLang="zh-TW" sz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申報書序號</a:t>
            </a:r>
            <a:endParaRPr lang="en-US" altLang="zh-TW" sz="12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案件狀態為</a:t>
            </a:r>
            <a:endParaRPr lang="en-US" altLang="zh-TW" sz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b="1" dirty="0" smtClean="0">
                <a:solidFill>
                  <a:srgbClr val="00B050"/>
                </a:solidFill>
                <a:latin typeface="標楷體" pitchFamily="65" charset="-120"/>
                <a:ea typeface="標楷體" pitchFamily="65" charset="-120"/>
              </a:rPr>
              <a:t>送件待辦</a:t>
            </a:r>
            <a:r>
              <a:rPr lang="en-US" altLang="zh-TW" sz="1200" b="1" dirty="0" smtClean="0">
                <a:solidFill>
                  <a:schemeClr val="accent3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200" b="1" dirty="0">
              <a:solidFill>
                <a:schemeClr val="accent3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2" name="矩形圖說文字 41"/>
          <p:cNvSpPr/>
          <p:nvPr/>
        </p:nvSpPr>
        <p:spPr>
          <a:xfrm>
            <a:off x="1043608" y="4509120"/>
            <a:ext cx="1080120" cy="792088"/>
          </a:xfrm>
          <a:prstGeom prst="wedgeRectCallout">
            <a:avLst>
              <a:gd name="adj1" fmla="val 62589"/>
              <a:gd name="adj2" fmla="val 22346"/>
            </a:avLst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列印申報書</a:t>
            </a:r>
            <a:endParaRPr lang="en-US" altLang="zh-TW" sz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買賣雙方</a:t>
            </a:r>
            <a:endParaRPr lang="en-US" altLang="zh-TW" sz="12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簽章</a:t>
            </a:r>
            <a:endParaRPr lang="zh-TW" altLang="en-US" sz="11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3" name="矩形圖說文字 42"/>
          <p:cNvSpPr/>
          <p:nvPr/>
        </p:nvSpPr>
        <p:spPr>
          <a:xfrm>
            <a:off x="2267744" y="3501008"/>
            <a:ext cx="1080120" cy="1872208"/>
          </a:xfrm>
          <a:prstGeom prst="wedgeRectCallout">
            <a:avLst>
              <a:gd name="adj1" fmla="val -18278"/>
              <a:gd name="adj2" fmla="val -99716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實價登錄櫃台</a:t>
            </a:r>
            <a:endParaRPr lang="en-US" altLang="zh-TW" sz="11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確認</a:t>
            </a:r>
            <a:endParaRPr lang="en-US" altLang="zh-TW" sz="12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1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買賣雙方資料</a:t>
            </a:r>
            <a:endParaRPr lang="en-US" altLang="zh-TW" sz="11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與登記案件相符</a:t>
            </a:r>
          </a:p>
          <a:p>
            <a:pPr algn="ctr"/>
            <a:endParaRPr lang="zh-TW" altLang="en-US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4" name="矩形圖說文字 43"/>
          <p:cNvSpPr/>
          <p:nvPr/>
        </p:nvSpPr>
        <p:spPr>
          <a:xfrm>
            <a:off x="2339752" y="1844824"/>
            <a:ext cx="792088" cy="720080"/>
          </a:xfrm>
          <a:prstGeom prst="wedgeRectCallout">
            <a:avLst>
              <a:gd name="adj1" fmla="val 78436"/>
              <a:gd name="adj2" fmla="val 22588"/>
            </a:avLst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登記收件櫃台</a:t>
            </a:r>
            <a:endParaRPr lang="zh-TW" altLang="en-US" sz="1200" dirty="0"/>
          </a:p>
        </p:txBody>
      </p:sp>
      <p:sp>
        <p:nvSpPr>
          <p:cNvPr id="45" name="矩形圖說文字 44"/>
          <p:cNvSpPr/>
          <p:nvPr/>
        </p:nvSpPr>
        <p:spPr>
          <a:xfrm>
            <a:off x="3347864" y="1844824"/>
            <a:ext cx="1080120" cy="1080120"/>
          </a:xfrm>
          <a:prstGeom prst="wedgeRectCallout">
            <a:avLst>
              <a:gd name="adj1" fmla="val -20097"/>
              <a:gd name="adj2" fmla="val 83377"/>
            </a:avLst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買賣案件登記</a:t>
            </a:r>
            <a:endParaRPr lang="en-US" altLang="zh-TW" sz="11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取得</a:t>
            </a:r>
            <a:endParaRPr lang="en-US" altLang="zh-TW" sz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收件年字號</a:t>
            </a:r>
            <a:endParaRPr lang="zh-TW" altLang="en-US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8" name="矩形圖說文字 47"/>
          <p:cNvSpPr/>
          <p:nvPr/>
        </p:nvSpPr>
        <p:spPr>
          <a:xfrm>
            <a:off x="3419871" y="3284984"/>
            <a:ext cx="1012981" cy="1008112"/>
          </a:xfrm>
          <a:prstGeom prst="wedgeRectCallout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填寫實價登錄</a:t>
            </a:r>
            <a:endParaRPr lang="en-US" altLang="zh-TW" sz="105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申報書序號</a:t>
            </a:r>
            <a:endParaRPr lang="zh-TW" altLang="en-US" sz="12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9" name="矩形圖說文字 48"/>
          <p:cNvSpPr/>
          <p:nvPr/>
        </p:nvSpPr>
        <p:spPr>
          <a:xfrm>
            <a:off x="3419872" y="4437112"/>
            <a:ext cx="1008112" cy="612648"/>
          </a:xfrm>
          <a:prstGeom prst="wedgeRectCallout">
            <a:avLst>
              <a:gd name="adj1" fmla="val -20833"/>
              <a:gd name="adj2" fmla="val 112792"/>
            </a:avLst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登記完成</a:t>
            </a:r>
            <a:endParaRPr lang="zh-TW" altLang="en-US" sz="12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1" name="流程圖: 程序 50"/>
          <p:cNvSpPr/>
          <p:nvPr/>
        </p:nvSpPr>
        <p:spPr>
          <a:xfrm>
            <a:off x="3419872" y="5445224"/>
            <a:ext cx="1008112" cy="792088"/>
          </a:xfrm>
          <a:prstGeom prst="flowChartProcess">
            <a:avLst/>
          </a:prstGeom>
          <a:solidFill>
            <a:srgbClr val="66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併檔轉入</a:t>
            </a:r>
            <a:endParaRPr lang="en-US" altLang="zh-TW" sz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實價登錄子系統</a:t>
            </a:r>
            <a:endParaRPr lang="zh-TW" altLang="en-US" sz="12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53" name="表格 52"/>
          <p:cNvGraphicFramePr>
            <a:graphicFrameLocks noGrp="1"/>
          </p:cNvGraphicFramePr>
          <p:nvPr/>
        </p:nvGraphicFramePr>
        <p:xfrm>
          <a:off x="4499992" y="764704"/>
          <a:ext cx="4320480" cy="565597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008112"/>
                <a:gridCol w="1080120"/>
                <a:gridCol w="1080120"/>
                <a:gridCol w="1152128"/>
              </a:tblGrid>
              <a:tr h="407288">
                <a:tc gridSpan="4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A3</a:t>
                      </a:r>
                      <a:r>
                        <a:rPr lang="zh-TW" altLang="en-US" sz="1600" dirty="0" smtClean="0"/>
                        <a:t>案件：紙本填寫，地所登錄</a:t>
                      </a:r>
                      <a:endParaRPr lang="zh-TW" alt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45680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申報人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線上申報系統管理端</a:t>
                      </a:r>
                      <a:r>
                        <a:rPr lang="en-US" altLang="zh-TW" sz="1200" dirty="0" smtClean="0"/>
                        <a:t>CMS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地政事務所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地政整合系統</a:t>
                      </a:r>
                      <a:endParaRPr lang="zh-TW" altLang="en-US" sz="1200" dirty="0"/>
                    </a:p>
                  </a:txBody>
                  <a:tcPr anchor="ctr"/>
                </a:tc>
              </a:tr>
              <a:tr h="4791486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4" name="矩形圖說文字 53"/>
          <p:cNvSpPr/>
          <p:nvPr/>
        </p:nvSpPr>
        <p:spPr>
          <a:xfrm>
            <a:off x="4572000" y="1844824"/>
            <a:ext cx="864096" cy="1152128"/>
          </a:xfrm>
          <a:prstGeom prst="wedgeRectCallout">
            <a:avLst>
              <a:gd name="adj1" fmla="val 181320"/>
              <a:gd name="adj2" fmla="val -214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書寫方式</a:t>
            </a:r>
            <a:r>
              <a:rPr lang="zh-TW" altLang="en-US" sz="1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填寫於空白申報書買賣隻方簽章</a:t>
            </a:r>
            <a:endParaRPr lang="zh-TW" altLang="en-US" sz="12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5" name="矩形圖說文字 54"/>
          <p:cNvSpPr/>
          <p:nvPr/>
        </p:nvSpPr>
        <p:spPr>
          <a:xfrm>
            <a:off x="6588224" y="1772816"/>
            <a:ext cx="1080120" cy="1728192"/>
          </a:xfrm>
          <a:prstGeom prst="wedgeRectCallout">
            <a:avLst>
              <a:gd name="adj1" fmla="val -56111"/>
              <a:gd name="adj2" fmla="val 6366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1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實價登錄櫃台</a:t>
            </a:r>
            <a:endParaRPr lang="en-US" altLang="zh-TW" sz="11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確認</a:t>
            </a:r>
            <a:endParaRPr lang="en-US" altLang="zh-TW" sz="12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11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買賣雙方資料</a:t>
            </a:r>
            <a:endParaRPr lang="en-US" altLang="zh-TW" sz="11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與登記案件相符</a:t>
            </a:r>
          </a:p>
          <a:p>
            <a:pPr algn="ctr"/>
            <a:endParaRPr lang="zh-TW" altLang="en-US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6" name="矩形圖說文字 55"/>
          <p:cNvSpPr/>
          <p:nvPr/>
        </p:nvSpPr>
        <p:spPr>
          <a:xfrm>
            <a:off x="5580112" y="3140968"/>
            <a:ext cx="936104" cy="864096"/>
          </a:xfrm>
          <a:prstGeom prst="wedgeRectCallout">
            <a:avLst>
              <a:gd name="adj1" fmla="val -19578"/>
              <a:gd name="adj2" fmla="val 6862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買賣案件</a:t>
            </a:r>
            <a:endParaRPr lang="en-US" altLang="zh-TW" sz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取號作業</a:t>
            </a:r>
            <a:endParaRPr lang="zh-TW" altLang="en-US" sz="12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7" name="矩形圖說文字 56"/>
          <p:cNvSpPr/>
          <p:nvPr/>
        </p:nvSpPr>
        <p:spPr>
          <a:xfrm>
            <a:off x="5508104" y="4184374"/>
            <a:ext cx="1080120" cy="864096"/>
          </a:xfrm>
          <a:prstGeom prst="wedgeRectCallout">
            <a:avLst>
              <a:gd name="adj1" fmla="val -19578"/>
              <a:gd name="adj2" fmla="val 6862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填寫</a:t>
            </a:r>
            <a:endParaRPr lang="en-US" altLang="zh-TW" sz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縣市</a:t>
            </a:r>
            <a:r>
              <a:rPr lang="en-US" altLang="zh-TW" sz="1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/</a:t>
            </a:r>
            <a:r>
              <a:rPr lang="zh-TW" altLang="en-US" sz="1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行政區</a:t>
            </a:r>
            <a:endParaRPr lang="en-US" altLang="zh-TW" sz="12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取得申報書序號</a:t>
            </a:r>
          </a:p>
        </p:txBody>
      </p:sp>
      <p:sp>
        <p:nvSpPr>
          <p:cNvPr id="60" name="矩形圖說文字 59"/>
          <p:cNvSpPr/>
          <p:nvPr/>
        </p:nvSpPr>
        <p:spPr>
          <a:xfrm>
            <a:off x="5580113" y="5229200"/>
            <a:ext cx="936104" cy="1152128"/>
          </a:xfrm>
          <a:prstGeom prst="wedgeRectCallout">
            <a:avLst>
              <a:gd name="adj1" fmla="val 71187"/>
              <a:gd name="adj2" fmla="val 1550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列印</a:t>
            </a:r>
            <a:endParaRPr lang="en-US" altLang="zh-TW" sz="1200" dirty="0" smtClean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有申報書序號的條碼貼紙張貼於紙本申報書上</a:t>
            </a:r>
          </a:p>
        </p:txBody>
      </p:sp>
      <p:sp>
        <p:nvSpPr>
          <p:cNvPr id="61" name="矩形圖說文字 60"/>
          <p:cNvSpPr/>
          <p:nvPr/>
        </p:nvSpPr>
        <p:spPr>
          <a:xfrm>
            <a:off x="6732240" y="5517232"/>
            <a:ext cx="864096" cy="720080"/>
          </a:xfrm>
          <a:prstGeom prst="wedgeRectCallout">
            <a:avLst>
              <a:gd name="adj1" fmla="val 60554"/>
              <a:gd name="adj2" fmla="val 1430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登記收件櫃台</a:t>
            </a:r>
            <a:endParaRPr lang="zh-TW" altLang="en-US" sz="1200" dirty="0"/>
          </a:p>
        </p:txBody>
      </p:sp>
      <p:sp>
        <p:nvSpPr>
          <p:cNvPr id="62" name="矩形圖說文字 61"/>
          <p:cNvSpPr/>
          <p:nvPr/>
        </p:nvSpPr>
        <p:spPr>
          <a:xfrm>
            <a:off x="7668344" y="5373216"/>
            <a:ext cx="1152128" cy="936104"/>
          </a:xfrm>
          <a:prstGeom prst="wedgeRectCallout">
            <a:avLst>
              <a:gd name="adj1" fmla="val -17049"/>
              <a:gd name="adj2" fmla="val -7963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買賣案件登記</a:t>
            </a:r>
            <a:endParaRPr lang="en-US" altLang="zh-TW" sz="11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取得</a:t>
            </a:r>
            <a:endParaRPr lang="en-US" altLang="zh-TW" sz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收件年字號</a:t>
            </a:r>
            <a:endParaRPr lang="zh-TW" altLang="en-US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3" name="矩形圖說文字 62"/>
          <p:cNvSpPr/>
          <p:nvPr/>
        </p:nvSpPr>
        <p:spPr>
          <a:xfrm>
            <a:off x="7668344" y="4293096"/>
            <a:ext cx="1152128" cy="792088"/>
          </a:xfrm>
          <a:prstGeom prst="wedgeRectCallout">
            <a:avLst>
              <a:gd name="adj1" fmla="val -11631"/>
              <a:gd name="adj2" fmla="val -6468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1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填寫實價登錄</a:t>
            </a:r>
            <a:endParaRPr lang="en-US" altLang="zh-TW" sz="11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申報書序號</a:t>
            </a:r>
            <a:endParaRPr lang="zh-TW" altLang="en-US" sz="12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4" name="矩形圖說文字 63"/>
          <p:cNvSpPr/>
          <p:nvPr/>
        </p:nvSpPr>
        <p:spPr>
          <a:xfrm>
            <a:off x="7740352" y="3573016"/>
            <a:ext cx="1008112" cy="612648"/>
          </a:xfrm>
          <a:prstGeom prst="wedgeRectCallout">
            <a:avLst>
              <a:gd name="adj1" fmla="val 21496"/>
              <a:gd name="adj2" fmla="val -964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登記完成</a:t>
            </a:r>
            <a:endParaRPr lang="zh-TW" altLang="en-US" sz="12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5" name="流程圖: 程序 64"/>
          <p:cNvSpPr/>
          <p:nvPr/>
        </p:nvSpPr>
        <p:spPr>
          <a:xfrm>
            <a:off x="7740352" y="2492896"/>
            <a:ext cx="1008112" cy="792088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併檔轉入</a:t>
            </a:r>
            <a:endParaRPr lang="en-US" altLang="zh-TW" sz="1200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1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實價登錄子系統</a:t>
            </a:r>
            <a:endParaRPr lang="zh-TW" altLang="en-US" sz="12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6012160" y="6453336"/>
            <a:ext cx="2808311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1600" dirty="0" smtClean="0">
                <a:solidFill>
                  <a:schemeClr val="tx1"/>
                </a:solidFill>
              </a:rPr>
              <a:t>澎湖縣澎湖地政事務所  印製</a:t>
            </a:r>
            <a:r>
              <a:rPr lang="en-US" altLang="zh-TW" sz="1600" dirty="0" smtClean="0">
                <a:solidFill>
                  <a:schemeClr val="tx1"/>
                </a:solidFill>
              </a:rPr>
              <a:t>  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192</Words>
  <Application>Microsoft Office PowerPoint</Application>
  <PresentationFormat>如螢幕大小 (4:3)</PresentationFormat>
  <Paragraphs>57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新制買賣案件申報及處理流程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新制買賣案件申報及處理流程</dc:title>
  <dc:creator>u</dc:creator>
  <cp:lastModifiedBy>u</cp:lastModifiedBy>
  <cp:revision>43</cp:revision>
  <dcterms:created xsi:type="dcterms:W3CDTF">2020-06-01T03:20:08Z</dcterms:created>
  <dcterms:modified xsi:type="dcterms:W3CDTF">2020-06-17T03:13:33Z</dcterms:modified>
</cp:coreProperties>
</file>